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  <p:sldMasterId id="2147483656" r:id="rId2"/>
  </p:sldMasterIdLst>
  <p:notesMasterIdLst>
    <p:notesMasterId r:id="rId13"/>
  </p:notesMasterIdLst>
  <p:sldIdLst>
    <p:sldId id="256" r:id="rId3"/>
    <p:sldId id="261" r:id="rId4"/>
    <p:sldId id="264" r:id="rId5"/>
    <p:sldId id="265" r:id="rId6"/>
    <p:sldId id="266" r:id="rId7"/>
    <p:sldId id="257" r:id="rId8"/>
    <p:sldId id="258" r:id="rId9"/>
    <p:sldId id="259" r:id="rId10"/>
    <p:sldId id="262" r:id="rId11"/>
    <p:sldId id="263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D1020F-09A7-4655-8D58-F7FEDA64D2ED}">
  <a:tblStyle styleId="{CAD1020F-09A7-4655-8D58-F7FEDA64D2E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2742"/>
  </p:normalViewPr>
  <p:slideViewPr>
    <p:cSldViewPr snapToGrid="0" snapToObjects="1">
      <p:cViewPr varScale="1">
        <p:scale>
          <a:sx n="56" d="100"/>
          <a:sy n="56" d="100"/>
        </p:scale>
        <p:origin x="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94769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983617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6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9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93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5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12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91719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785592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520395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5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772400" cy="19751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9144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F53E1F-FD9F-554C-826D-1B8777DF3CCD}" type="datetimeFigureOut">
              <a:rPr lang="en-US" altLang="x-none"/>
              <a:pPr/>
              <a:t>9/5/17</a:t>
            </a:fld>
            <a:endParaRPr lang="en-US" altLang="x-non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30209-88E3-B04A-9235-960514D88F5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744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163" marR="0" lvl="0" indent="-166687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9775" marR="0" lvl="1" indent="-146684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60475" marR="0" lvl="3" indent="-92075" algn="l" rtl="0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1138" marR="0" lvl="4" indent="-84137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 rot="5400000">
            <a:off x="4694237" y="2209801"/>
            <a:ext cx="5851525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617537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163" marR="0" lvl="0" indent="-166687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  <a:defRPr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9775" marR="0" lvl="1" indent="-146684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60475" marR="0" lvl="3" indent="-92075" algn="l" rtl="0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1138" marR="0" lvl="4" indent="-84137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514599" y="18415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163" marR="0" lvl="0" indent="-166687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  <a:defRPr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9775" marR="0" lvl="1" indent="-146684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60475" marR="0" lvl="3" indent="-92075" algn="l" rtl="0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1138" marR="0" lvl="4" indent="-84137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85800" y="27305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Font typeface="Consolas"/>
              <a:buNone/>
              <a:defRPr sz="36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1435100"/>
            <a:ext cx="25145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" marR="0" lvl="0" indent="-4064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9775" marR="0" lvl="1" indent="-295275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5363" marR="0" lvl="2" indent="-233362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60475" marR="0" lvl="3" indent="-231775" algn="l" rtl="0">
              <a:spcBef>
                <a:spcPts val="180"/>
              </a:spcBef>
              <a:spcAft>
                <a:spcPts val="0"/>
              </a:spcAft>
              <a:buClr>
                <a:srgbClr val="FEB80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1138" marR="0" lvl="4" indent="-211137" algn="l" rtl="0">
              <a:spcBef>
                <a:spcPts val="180"/>
              </a:spcBef>
              <a:spcAft>
                <a:spcPts val="0"/>
              </a:spcAft>
              <a:buClr>
                <a:srgbClr val="FEB80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3429000" y="1435100"/>
            <a:ext cx="54863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163" marR="0" lvl="0" indent="-154622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9775" marR="0" lvl="1" indent="-135255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▫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60475" marR="0" lvl="3" indent="-104775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1138" marR="0" lvl="4" indent="-84137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309562" y="681037"/>
            <a:ext cx="46036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268287" y="681037"/>
            <a:ext cx="2857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249237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222250" y="681037"/>
            <a:ext cx="79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255587" y="5046662"/>
            <a:ext cx="73025" cy="1692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255587" y="4797425"/>
            <a:ext cx="73025" cy="228600"/>
          </a:xfrm>
          <a:prstGeom prst="rect">
            <a:avLst/>
          </a:prstGeom>
          <a:solidFill>
            <a:srgbClr val="FEB80A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/>
          <p:nvPr/>
        </p:nvSpPr>
        <p:spPr>
          <a:xfrm>
            <a:off x="255587" y="4637087"/>
            <a:ext cx="73025" cy="1381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/>
          <p:nvPr/>
        </p:nvSpPr>
        <p:spPr>
          <a:xfrm>
            <a:off x="255587" y="4541837"/>
            <a:ext cx="73025" cy="746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163" marR="0" lvl="0" indent="-166687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9775" marR="0" lvl="1" indent="-146684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60475" marR="0" lvl="3" indent="-92075" algn="l" rtl="0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1138" marR="0" lvl="4" indent="-84137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7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255587" y="5046662"/>
            <a:ext cx="73025" cy="1692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55587" y="4797425"/>
            <a:ext cx="73025" cy="228600"/>
          </a:xfrm>
          <a:prstGeom prst="rect">
            <a:avLst/>
          </a:prstGeom>
          <a:solidFill>
            <a:srgbClr val="FEB80A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255587" y="4637087"/>
            <a:ext cx="73025" cy="1381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255587" y="4541837"/>
            <a:ext cx="73025" cy="746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309562" y="681037"/>
            <a:ext cx="46036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/>
        </p:nvSpPr>
        <p:spPr>
          <a:xfrm>
            <a:off x="268287" y="681037"/>
            <a:ext cx="2857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/>
          <p:nvPr/>
        </p:nvSpPr>
        <p:spPr>
          <a:xfrm>
            <a:off x="249237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/>
          <p:nvPr/>
        </p:nvSpPr>
        <p:spPr>
          <a:xfrm>
            <a:off x="222250" y="681037"/>
            <a:ext cx="79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163" marR="0" lvl="0" indent="-166687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9775" marR="0" lvl="1" indent="-146684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60475" marR="0" lvl="3" indent="-92075" algn="l" rtl="0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1138" marR="0" lvl="4" indent="-84137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jverlin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google.com.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914400" y="4340225"/>
            <a:ext cx="7772400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9144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ct val="25000"/>
              <a:buFont typeface="Consolas"/>
              <a:buNone/>
            </a:pPr>
            <a:r>
              <a:rPr lang="en-US" sz="4000" b="1" i="0" u="none" strike="noStrike" cap="none" dirty="0" smtClean="0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rPr>
              <a:t>ABOUT ME</a:t>
            </a:r>
            <a:endParaRPr lang="en-US" sz="4000" b="1" i="0" u="none" strike="noStrike" cap="none" dirty="0">
              <a:solidFill>
                <a:srgbClr val="C1ED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4"/>
          </a:xfrm>
          <a:prstGeom prst="rect">
            <a:avLst/>
          </a:prstGeom>
          <a:noFill/>
          <a:ln>
            <a:noFill/>
          </a:ln>
        </p:spPr>
        <p:txBody>
          <a:bodyPr lIns="10057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Mr. </a:t>
            </a:r>
            <a:r>
              <a:rPr lang="en-US" sz="2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Verlin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dirty="0" smtClean="0"/>
              <a:t>Overbrook High School</a:t>
            </a:r>
            <a:endParaRPr lang="en-US"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dirty="0" smtClean="0"/>
              <a:t>Computer Science</a:t>
            </a:r>
            <a:endParaRPr lang="en-US"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dirty="0" smtClean="0"/>
              <a:t>September 5 and 6, </a:t>
            </a:r>
            <a:r>
              <a:rPr lang="en-US" sz="2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2017</a:t>
            </a:r>
            <a:endParaRPr lang="en-US"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163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Focus Lesson</a:t>
            </a: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: Personal Statement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800600"/>
          </a:xfrm>
        </p:spPr>
        <p:txBody>
          <a:bodyPr/>
          <a:lstStyle/>
          <a:p>
            <a:pPr eaLnBrk="1" hangingPunct="1">
              <a:buFont typeface="Wingdings" charset="2"/>
              <a:buChar char="n"/>
            </a:pPr>
            <a:r>
              <a:rPr lang="en-US" altLang="x-none"/>
              <a:t>Direct Instruction: Pre-writing</a:t>
            </a:r>
          </a:p>
          <a:p>
            <a:pPr eaLnBrk="1" hangingPunct="1">
              <a:buFont typeface="Wingdings" charset="2"/>
              <a:buChar char="n"/>
            </a:pPr>
            <a:r>
              <a:rPr lang="en-US" altLang="x-none"/>
              <a:t>Guided Practice: generating an ideas list suitable for sharing</a:t>
            </a:r>
          </a:p>
          <a:p>
            <a:pPr eaLnBrk="1" hangingPunct="1">
              <a:buFont typeface="Wingdings" charset="2"/>
              <a:buChar char="n"/>
            </a:pPr>
            <a:r>
              <a:rPr lang="en-US" altLang="x-none"/>
              <a:t>Independent Practice: choose one section of the pre-write and list 10 ideas for each section in the form of </a:t>
            </a:r>
            <a:r>
              <a:rPr lang="en-US" altLang="x-none" u="sng"/>
              <a:t>keywords and phrases only.</a:t>
            </a:r>
          </a:p>
        </p:txBody>
      </p:sp>
    </p:spTree>
    <p:extLst>
      <p:ext uri="{BB962C8B-B14F-4D97-AF65-F5344CB8AC3E}">
        <p14:creationId xmlns:p14="http://schemas.microsoft.com/office/powerpoint/2010/main" val="42879557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Do Now: September 5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x-none" sz="3200"/>
              <a:t>Print your name on the classroom sign-in sheet in space space corresponding to the machine number where you will seated.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x-none" sz="3200"/>
              <a:t>Take an index card and carefully write your contact information (name, parent address, parent phone number and your own cell number if you have one).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x-none" sz="3200"/>
              <a:t>Listen for your name to be called while attendance is taken.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x-none" sz="3200"/>
              <a:t>Turn in the index cards </a:t>
            </a:r>
            <a:r>
              <a:rPr lang="en-US" altLang="x-none" sz="3200" u="sng"/>
              <a:t>when asked</a:t>
            </a:r>
            <a:r>
              <a:rPr lang="en-US" altLang="x-none" sz="3200"/>
              <a:t> (10 classroom points).</a:t>
            </a:r>
          </a:p>
        </p:txBody>
      </p:sp>
    </p:spTree>
    <p:extLst>
      <p:ext uri="{BB962C8B-B14F-4D97-AF65-F5344CB8AC3E}">
        <p14:creationId xmlns:p14="http://schemas.microsoft.com/office/powerpoint/2010/main" val="99211329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163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Class Intro.: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Icebreaker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sz="3400" dirty="0"/>
              <a:t>Icebreaker: line up in order of birthdate starting with January 1 </a:t>
            </a:r>
            <a:r>
              <a:rPr lang="en-US" altLang="en-US" sz="3400" u="sng" dirty="0"/>
              <a:t>without saying a word</a:t>
            </a:r>
            <a:r>
              <a:rPr lang="en-US" altLang="en-US" sz="3400" u="sng" dirty="0" smtClean="0"/>
              <a:t>.</a:t>
            </a:r>
            <a:endParaRPr lang="en-US" altLang="en-US" sz="3400" dirty="0" smtClean="0"/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Hand signals?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Computer monitors?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129080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163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Class Intro.: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About Me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Mr. </a:t>
            </a:r>
            <a:r>
              <a:rPr lang="en-US" altLang="en-US" dirty="0" err="1" smtClean="0"/>
              <a:t>Verlin</a:t>
            </a:r>
            <a:r>
              <a:rPr lang="en-US" altLang="en-US" dirty="0" smtClean="0"/>
              <a:t>: </a:t>
            </a:r>
            <a:r>
              <a:rPr lang="en-US" altLang="en-US" dirty="0" smtClean="0">
                <a:hlinkClick r:id="rId3"/>
              </a:rPr>
              <a:t>http://www.jverlin.com</a:t>
            </a:r>
            <a:endParaRPr lang="en-US" altLang="en-US" dirty="0" smtClean="0"/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Teacher: sharing knowledge and setting ex. </a:t>
            </a:r>
            <a:r>
              <a:rPr lang="en-US" altLang="en-US" dirty="0"/>
              <a:t>f</a:t>
            </a:r>
            <a:r>
              <a:rPr lang="en-US" altLang="en-US" dirty="0" smtClean="0"/>
              <a:t>or college THEN career readiness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3 years at O.H.S. and</a:t>
            </a:r>
            <a:r>
              <a:rPr lang="en-US" altLang="en-US" dirty="0"/>
              <a:t> </a:t>
            </a:r>
            <a:r>
              <a:rPr lang="en-US" altLang="en-US" dirty="0" smtClean="0"/>
              <a:t>17 years in P.S.D.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Computer Science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HTML and CSS (personal sites and blogs)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JavaScript (web based video games)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Swift (iPhone apps)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English and Writing: essay planning and writing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Hobbies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Technology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Cycling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Reading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Community Service: Volunteer F.F./E.M.T.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01587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163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Class Intro.: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O.H.S.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Overbrook High School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Vision Statement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Mission Statement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Brainstorm: Classroom Norms and Incentives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Class 90-Minute Block Structure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en-US" dirty="0" smtClean="0"/>
              <a:t>Teacher Website: http://</a:t>
            </a:r>
            <a:r>
              <a:rPr lang="en-US" altLang="en-US" smtClean="0"/>
              <a:t>www.jverlin.com</a:t>
            </a:r>
            <a:endParaRPr lang="en-US" altLang="en-US" dirty="0" smtClean="0"/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038101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lang="en-US" dirty="0"/>
              <a:t>Do Now: </a:t>
            </a:r>
            <a:r>
              <a:rPr lang="en-US" dirty="0" smtClean="0"/>
              <a:t>September 6</a:t>
            </a:r>
            <a:endParaRPr lang="en-US"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7772400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1162" indent="-347662">
              <a:spcBef>
                <a:spcPts val="0"/>
              </a:spcBef>
            </a:pPr>
            <a:r>
              <a:rPr lang="en-US" sz="2800" dirty="0" smtClean="0"/>
              <a:t>Log into your Google account at </a:t>
            </a:r>
            <a:r>
              <a:rPr lang="en-US" sz="2800" dirty="0" smtClean="0">
                <a:hlinkClick r:id="rId3"/>
              </a:rPr>
              <a:t>http://www.google.com.</a:t>
            </a:r>
            <a:r>
              <a:rPr lang="en-US" sz="2800" dirty="0" smtClean="0"/>
              <a:t> Create an account if you don’t already have one.</a:t>
            </a:r>
            <a:endParaRPr lang="en-US" sz="2800" b="0" i="0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800" dirty="0" smtClean="0"/>
              <a:t>Open a new Google sheet.</a:t>
            </a:r>
            <a:endParaRPr lang="en-US" sz="280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800" dirty="0" smtClean="0"/>
              <a:t>Title columns “A”, “B” and “C” as follows:</a:t>
            </a:r>
          </a:p>
          <a:p>
            <a:pPr marL="739774" lvl="1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I Was</a:t>
            </a:r>
          </a:p>
          <a:p>
            <a:pPr marL="739774" lvl="1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400" dirty="0" smtClean="0"/>
              <a:t>Who I Am</a:t>
            </a:r>
          </a:p>
          <a:p>
            <a:pPr marL="739774" lvl="1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I Will Become</a:t>
            </a:r>
          </a:p>
          <a:p>
            <a:pPr marL="411162" indent="-347662">
              <a:spcBef>
                <a:spcPts val="0"/>
              </a:spcBef>
            </a:pPr>
            <a:r>
              <a:rPr lang="en-US" sz="2800" dirty="0" smtClean="0"/>
              <a:t>Teacher will inspect in 5 min. (10 classwork points).</a:t>
            </a:r>
            <a:endParaRPr lang="en-US" sz="2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lang="en-US" dirty="0" smtClean="0"/>
              <a:t>Objectives: About Me</a:t>
            </a:r>
            <a:endParaRPr lang="en-US"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7772400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students will be able to pre-plan and draft a personal statement.</a:t>
            </a:r>
          </a:p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students will be able to create an “About Me” page using Google sites in order to establish a presence on the internet.</a:t>
            </a:r>
            <a:endParaRPr lang="en-US" sz="2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70186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lang="en-US" dirty="0" smtClean="0"/>
              <a:t>Focus Lesson: About Me</a:t>
            </a:r>
            <a:endParaRPr lang="en-US"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7772400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 Instruction</a:t>
            </a:r>
          </a:p>
          <a:p>
            <a:pPr marL="739774" lvl="1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400" dirty="0" smtClean="0"/>
              <a:t>Class Syllabus</a:t>
            </a:r>
          </a:p>
          <a:p>
            <a:pPr marL="995362" lvl="2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Intro.</a:t>
            </a:r>
          </a:p>
          <a:p>
            <a:pPr marL="995362" lvl="2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200" dirty="0" smtClean="0"/>
              <a:t>HTML</a:t>
            </a:r>
          </a:p>
          <a:p>
            <a:pPr marL="995362" lvl="2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CSS</a:t>
            </a:r>
          </a:p>
          <a:p>
            <a:pPr marL="995362" lvl="2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200" dirty="0" smtClean="0"/>
              <a:t>JavaScript</a:t>
            </a:r>
          </a:p>
          <a:p>
            <a:pPr marL="995362" lvl="2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2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Swift (iPhone/</a:t>
            </a:r>
            <a:r>
              <a:rPr lang="en-US" sz="2200" b="0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iPad</a:t>
            </a:r>
            <a:r>
              <a:rPr lang="en-US" sz="2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app development)</a:t>
            </a:r>
          </a:p>
          <a:p>
            <a:pPr marL="739774" lvl="1" indent="-347662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dirty="0" smtClean="0"/>
              <a:t>Class Policies</a:t>
            </a:r>
          </a:p>
        </p:txBody>
      </p:sp>
    </p:spTree>
    <p:extLst>
      <p:ext uri="{BB962C8B-B14F-4D97-AF65-F5344CB8AC3E}">
        <p14:creationId xmlns:p14="http://schemas.microsoft.com/office/powerpoint/2010/main" val="13340871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Personal Statement: Set-up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x-none" sz="3400"/>
              <a:t>Log on to your Google account.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x-none" sz="3400"/>
              <a:t>Create a new Google sheet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</a:pPr>
            <a:r>
              <a:rPr lang="en-US" altLang="x-none" sz="3400"/>
              <a:t>Title columns “A”, “B” and “C” as follows: “Who I Was”, “Who I Am” and “Who I Will Become”.</a:t>
            </a:r>
          </a:p>
        </p:txBody>
      </p:sp>
    </p:spTree>
    <p:extLst>
      <p:ext uri="{BB962C8B-B14F-4D97-AF65-F5344CB8AC3E}">
        <p14:creationId xmlns:p14="http://schemas.microsoft.com/office/powerpoint/2010/main" val="1194478913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theme/theme1.xml><?xml version="1.0" encoding="utf-8"?>
<a:theme xmlns:a="http://schemas.openxmlformats.org/drawingml/2006/main" name="1_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454</Words>
  <Application>Microsoft Macintosh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Noto Sans Symbols</vt:lpstr>
      <vt:lpstr>Arial</vt:lpstr>
      <vt:lpstr>Calibri</vt:lpstr>
      <vt:lpstr>Consolas</vt:lpstr>
      <vt:lpstr>Wingdings</vt:lpstr>
      <vt:lpstr>1_Metro</vt:lpstr>
      <vt:lpstr>Metro</vt:lpstr>
      <vt:lpstr>ABOUT ME</vt:lpstr>
      <vt:lpstr>Do Now: September 5</vt:lpstr>
      <vt:lpstr>Class Intro.: Icebreaker</vt:lpstr>
      <vt:lpstr>Class Intro.: About Me</vt:lpstr>
      <vt:lpstr>Class Intro.: O.H.S.</vt:lpstr>
      <vt:lpstr>Do Now: September 6</vt:lpstr>
      <vt:lpstr>Objectives: About Me</vt:lpstr>
      <vt:lpstr>Focus Lesson: About Me</vt:lpstr>
      <vt:lpstr>Personal Statement: Set-up</vt:lpstr>
      <vt:lpstr>Focus Lesson: Personal Statement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cp:lastModifiedBy>Jonathan Verlin</cp:lastModifiedBy>
  <cp:revision>11</cp:revision>
  <dcterms:modified xsi:type="dcterms:W3CDTF">2017-09-05T14:19:46Z</dcterms:modified>
</cp:coreProperties>
</file>